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95" r:id="rId3"/>
    <p:sldId id="260" r:id="rId4"/>
    <p:sldId id="262" r:id="rId5"/>
    <p:sldId id="271" r:id="rId6"/>
    <p:sldId id="261" r:id="rId7"/>
    <p:sldId id="258" r:id="rId8"/>
    <p:sldId id="264" r:id="rId9"/>
    <p:sldId id="296" r:id="rId10"/>
    <p:sldId id="270" r:id="rId11"/>
    <p:sldId id="297" r:id="rId12"/>
    <p:sldId id="283" r:id="rId13"/>
    <p:sldId id="263" r:id="rId14"/>
    <p:sldId id="298" r:id="rId15"/>
    <p:sldId id="307" r:id="rId16"/>
    <p:sldId id="299" r:id="rId17"/>
    <p:sldId id="300" r:id="rId18"/>
    <p:sldId id="302" r:id="rId19"/>
    <p:sldId id="306" r:id="rId20"/>
    <p:sldId id="301" r:id="rId21"/>
    <p:sldId id="303" r:id="rId22"/>
    <p:sldId id="304" r:id="rId23"/>
    <p:sldId id="305" r:id="rId24"/>
    <p:sldId id="278" r:id="rId25"/>
  </p:sldIdLst>
  <p:sldSz cx="9144000" cy="5143500" type="screen16x9"/>
  <p:notesSz cx="6858000" cy="9144000"/>
  <p:embeddedFontLst>
    <p:embeddedFont>
      <p:font typeface="Barlow" pitchFamily="2" charset="77"/>
      <p:regular r:id="rId27"/>
      <p:bold r:id="rId28"/>
      <p:italic r:id="rId29"/>
      <p:boldItalic r:id="rId30"/>
    </p:embeddedFont>
    <p:embeddedFont>
      <p:font typeface="Barlow Light" pitchFamily="2" charset="77"/>
      <p:regular r:id="rId31"/>
      <p:bold r:id="rId32"/>
      <p:italic r:id="rId33"/>
      <p:boldItalic r:id="rId34"/>
    </p:embeddedFont>
    <p:embeddedFont>
      <p:font typeface="Barlow SemiBold" pitchFamily="2" charset="77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60CA2F-AD4F-43A7-B7A6-27E5CA5AA7E8}">
  <a:tblStyle styleId="{E960CA2F-AD4F-43A7-B7A6-27E5CA5AA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1679FC-7606-471D-BB11-6C18445E7F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97"/>
  </p:normalViewPr>
  <p:slideViewPr>
    <p:cSldViewPr snapToGrid="0" snapToObjects="1">
      <p:cViewPr varScale="1">
        <p:scale>
          <a:sx n="144" d="100"/>
          <a:sy n="144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983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caecd45ac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caecd45ac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283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5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487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99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76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13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085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681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954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829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483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addition to holding the No. 1 USA single with “Can’t Buy Me Love”, the Beatles also held the No. 2 slot and the No. 3 slot. In fact, Beatles songs occupied the top five positions on the charts.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1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-175" y="0"/>
            <a:ext cx="9158125" cy="5149862"/>
            <a:chOff x="-175" y="0"/>
            <a:chExt cx="9158125" cy="514986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4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" name="Google Shape;197;p4"/>
            <p:cNvSpPr/>
            <p:nvPr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4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508545" y="3014000"/>
              <a:ext cx="666403" cy="1475799"/>
              <a:chOff x="7508545" y="664625"/>
              <a:chExt cx="666403" cy="1475799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7508545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710872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913198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508545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710872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913198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08545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710872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913198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508545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7710872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7913198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8115524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8115524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8115524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115549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4"/>
            <p:cNvGrpSpPr/>
            <p:nvPr/>
          </p:nvGrpSpPr>
          <p:grpSpPr>
            <a:xfrm>
              <a:off x="666070" y="4483438"/>
              <a:ext cx="666403" cy="666424"/>
              <a:chOff x="7996345" y="980275"/>
              <a:chExt cx="666403" cy="666424"/>
            </a:xfrm>
          </p:grpSpPr>
          <p:sp>
            <p:nvSpPr>
              <p:cNvPr id="237" name="Google Shape;237;p4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" name="Google Shape;253;p4"/>
          <p:cNvSpPr txBox="1">
            <a:spLocks noGrp="1"/>
          </p:cNvSpPr>
          <p:nvPr>
            <p:ph type="body" idx="1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4114800" lvl="8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254" name="Google Shape;254;p4"/>
          <p:cNvSpPr txBox="1"/>
          <p:nvPr/>
        </p:nvSpPr>
        <p:spPr>
          <a:xfrm>
            <a:off x="666125" y="574543"/>
            <a:ext cx="666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“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255" name="Google Shape;255;p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57" name="Google Shape;357;p8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" name="Google Shape;360;p8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61" name="Google Shape;361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" name="Google Shape;364;p8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65" name="Google Shape;365;p8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8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82" name="Google Shape;382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7" name="Google Shape;387;p8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8" name="Google Shape;388;p8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9" name="Google Shape;389;p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Classification of Beatles Songs through Audio and Lyrical Feature Analysis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5" name="Google Shape;1558;p49">
            <a:extLst>
              <a:ext uri="{FF2B5EF4-FFF2-40B4-BE49-F238E27FC236}">
                <a16:creationId xmlns:a16="http://schemas.microsoft.com/office/drawing/2014/main" id="{9F5A9ADB-FF55-C243-84B2-078DC89D2D5C}"/>
              </a:ext>
            </a:extLst>
          </p:cNvPr>
          <p:cNvGrpSpPr/>
          <p:nvPr/>
        </p:nvGrpSpPr>
        <p:grpSpPr>
          <a:xfrm>
            <a:off x="2058518" y="265814"/>
            <a:ext cx="5384273" cy="4760825"/>
            <a:chOff x="4852681" y="4457861"/>
            <a:chExt cx="719788" cy="652561"/>
          </a:xfrm>
        </p:grpSpPr>
        <p:sp>
          <p:nvSpPr>
            <p:cNvPr id="6" name="Google Shape;1559;p49">
              <a:extLst>
                <a:ext uri="{FF2B5EF4-FFF2-40B4-BE49-F238E27FC236}">
                  <a16:creationId xmlns:a16="http://schemas.microsoft.com/office/drawing/2014/main" id="{266668F7-6229-BB42-8E64-A76A478EFD2F}"/>
                </a:ext>
              </a:extLst>
            </p:cNvPr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560;p49">
              <a:extLst>
                <a:ext uri="{FF2B5EF4-FFF2-40B4-BE49-F238E27FC236}">
                  <a16:creationId xmlns:a16="http://schemas.microsoft.com/office/drawing/2014/main" id="{9157A15D-6C9D-FA4D-A8FA-6F37346C72E1}"/>
                </a:ext>
              </a:extLst>
            </p:cNvPr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561;p49">
              <a:extLst>
                <a:ext uri="{FF2B5EF4-FFF2-40B4-BE49-F238E27FC236}">
                  <a16:creationId xmlns:a16="http://schemas.microsoft.com/office/drawing/2014/main" id="{6786983B-8F9E-D949-A420-7641EA7EAF6C}"/>
                </a:ext>
              </a:extLst>
            </p:cNvPr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54DA84-B108-3E4B-AE3B-C2C432F86E67}"/>
              </a:ext>
            </a:extLst>
          </p:cNvPr>
          <p:cNvSpPr txBox="1"/>
          <p:nvPr/>
        </p:nvSpPr>
        <p:spPr>
          <a:xfrm>
            <a:off x="3781103" y="984400"/>
            <a:ext cx="1989536" cy="91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1800"/>
            </a:pPr>
            <a:r>
              <a:rPr lang="en-US" sz="1600" dirty="0">
                <a:solidFill>
                  <a:srgbClr val="272A36"/>
                </a:solidFill>
                <a:latin typeface="Barlow Light"/>
                <a:sym typeface="Barlow Light"/>
              </a:rPr>
              <a:t>Genre classification of songs using audio and lyrical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9FB880-A9EA-274D-A0E3-F3576F2CD79B}"/>
              </a:ext>
            </a:extLst>
          </p:cNvPr>
          <p:cNvSpPr txBox="1"/>
          <p:nvPr/>
        </p:nvSpPr>
        <p:spPr>
          <a:xfrm>
            <a:off x="2548874" y="2954146"/>
            <a:ext cx="2108190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1800"/>
            </a:pPr>
            <a:r>
              <a:rPr lang="en-US" sz="1600" dirty="0">
                <a:solidFill>
                  <a:srgbClr val="272A36"/>
                </a:solidFill>
                <a:latin typeface="Barlow Light"/>
                <a:sym typeface="Barlow Light"/>
              </a:rPr>
              <a:t>Classification of primary authorship within The Beatles using lyrical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6EB98-F237-ED4F-903E-8CCC0852512E}"/>
              </a:ext>
            </a:extLst>
          </p:cNvPr>
          <p:cNvSpPr txBox="1"/>
          <p:nvPr/>
        </p:nvSpPr>
        <p:spPr>
          <a:xfrm>
            <a:off x="4947023" y="2950121"/>
            <a:ext cx="2229954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1800"/>
            </a:pPr>
            <a:r>
              <a:rPr lang="en-US" sz="1600" dirty="0">
                <a:solidFill>
                  <a:srgbClr val="272A36"/>
                </a:solidFill>
                <a:latin typeface="Barlow Light"/>
                <a:sym typeface="Barlow Light"/>
              </a:rPr>
              <a:t>Prediction of hit songs using both lyrics-based and audio-based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F9B80-AF07-0B46-86D6-A8881FD7A0D0}"/>
              </a:ext>
            </a:extLst>
          </p:cNvPr>
          <p:cNvSpPr txBox="1"/>
          <p:nvPr/>
        </p:nvSpPr>
        <p:spPr>
          <a:xfrm>
            <a:off x="829058" y="139412"/>
            <a:ext cx="2201221" cy="89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Clr>
                <a:srgbClr val="FFAD1D"/>
              </a:buClr>
              <a:buSzPts val="1800"/>
            </a:pPr>
            <a:r>
              <a:rPr lang="en-US" sz="2400" dirty="0">
                <a:solidFill>
                  <a:schemeClr val="bg1"/>
                </a:solidFill>
                <a:latin typeface="Barlow Light"/>
                <a:sym typeface="Barlow Light"/>
              </a:rPr>
              <a:t>Previous work has looked at…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932354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018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Roadmap</a:t>
            </a:r>
            <a:endParaRPr dirty="0"/>
          </a:p>
        </p:txBody>
      </p:sp>
      <p:sp>
        <p:nvSpPr>
          <p:cNvPr id="842" name="Google Shape;842;p4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43" name="Google Shape;843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0"/>
          <p:cNvSpPr/>
          <p:nvPr/>
        </p:nvSpPr>
        <p:spPr>
          <a:xfrm>
            <a:off x="0" y="2599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40"/>
          <p:cNvGrpSpPr/>
          <p:nvPr/>
        </p:nvGrpSpPr>
        <p:grpSpPr>
          <a:xfrm>
            <a:off x="1786339" y="1932001"/>
            <a:ext cx="473400" cy="473400"/>
            <a:chOff x="1786339" y="1703401"/>
            <a:chExt cx="473400" cy="473400"/>
          </a:xfrm>
        </p:grpSpPr>
        <p:sp>
          <p:nvSpPr>
            <p:cNvPr id="846" name="Google Shape;84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48" name="Google Shape;848;p40"/>
          <p:cNvGrpSpPr/>
          <p:nvPr/>
        </p:nvGrpSpPr>
        <p:grpSpPr>
          <a:xfrm>
            <a:off x="3814414" y="1932001"/>
            <a:ext cx="473400" cy="473400"/>
            <a:chOff x="3814414" y="1703401"/>
            <a:chExt cx="473400" cy="473400"/>
          </a:xfrm>
        </p:grpSpPr>
        <p:sp>
          <p:nvSpPr>
            <p:cNvPr id="849" name="Google Shape;84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51" name="Google Shape;851;p40"/>
          <p:cNvGrpSpPr/>
          <p:nvPr/>
        </p:nvGrpSpPr>
        <p:grpSpPr>
          <a:xfrm>
            <a:off x="5842489" y="1932001"/>
            <a:ext cx="473400" cy="473400"/>
            <a:chOff x="5842489" y="1703401"/>
            <a:chExt cx="473400" cy="473400"/>
          </a:xfrm>
        </p:grpSpPr>
        <p:sp>
          <p:nvSpPr>
            <p:cNvPr id="852" name="Google Shape;85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54" name="Google Shape;854;p40"/>
          <p:cNvGrpSpPr/>
          <p:nvPr/>
        </p:nvGrpSpPr>
        <p:grpSpPr>
          <a:xfrm>
            <a:off x="6880814" y="3804900"/>
            <a:ext cx="473400" cy="473400"/>
            <a:chOff x="6880814" y="3576300"/>
            <a:chExt cx="473400" cy="473400"/>
          </a:xfrm>
        </p:grpSpPr>
        <p:sp>
          <p:nvSpPr>
            <p:cNvPr id="855" name="Google Shape;85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56" name="Google Shape;85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57" name="Google Shape;857;p40"/>
          <p:cNvGrpSpPr/>
          <p:nvPr/>
        </p:nvGrpSpPr>
        <p:grpSpPr>
          <a:xfrm>
            <a:off x="4852739" y="3804900"/>
            <a:ext cx="473400" cy="473400"/>
            <a:chOff x="4852739" y="3576300"/>
            <a:chExt cx="473400" cy="473400"/>
          </a:xfrm>
        </p:grpSpPr>
        <p:sp>
          <p:nvSpPr>
            <p:cNvPr id="858" name="Google Shape;85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59" name="Google Shape;85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860" name="Google Shape;860;p40"/>
          <p:cNvGrpSpPr/>
          <p:nvPr/>
        </p:nvGrpSpPr>
        <p:grpSpPr>
          <a:xfrm>
            <a:off x="2824664" y="3804900"/>
            <a:ext cx="473400" cy="473400"/>
            <a:chOff x="2824664" y="3576300"/>
            <a:chExt cx="473400" cy="473400"/>
          </a:xfrm>
        </p:grpSpPr>
        <p:sp>
          <p:nvSpPr>
            <p:cNvPr id="861" name="Google Shape;86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62" name="Google Shape;86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863" name="Google Shape;863;p40"/>
          <p:cNvSpPr txBox="1"/>
          <p:nvPr/>
        </p:nvSpPr>
        <p:spPr>
          <a:xfrm>
            <a:off x="137985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Data collection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4" name="Google Shape;864;p40"/>
          <p:cNvSpPr txBox="1"/>
          <p:nvPr/>
        </p:nvSpPr>
        <p:spPr>
          <a:xfrm>
            <a:off x="3377205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Exploratory Data Analysis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5" name="Google Shape;865;p40"/>
          <p:cNvSpPr txBox="1"/>
          <p:nvPr/>
        </p:nvSpPr>
        <p:spPr>
          <a:xfrm>
            <a:off x="5436010" y="1384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Feature Analysis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6" name="Google Shape;866;p40"/>
          <p:cNvSpPr txBox="1"/>
          <p:nvPr/>
        </p:nvSpPr>
        <p:spPr>
          <a:xfrm>
            <a:off x="241817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Data cleaning and preprocessing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7" name="Google Shape;867;p40"/>
          <p:cNvSpPr txBox="1"/>
          <p:nvPr/>
        </p:nvSpPr>
        <p:spPr>
          <a:xfrm>
            <a:off x="444625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Classification Analysis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8" name="Google Shape;868;p40"/>
          <p:cNvSpPr txBox="1"/>
          <p:nvPr/>
        </p:nvSpPr>
        <p:spPr>
          <a:xfrm>
            <a:off x="6474335" y="4292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Final Results!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Audio-based features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Audio-based features were taken from a dataset on Kaggle containing song data of all songs released on Spotify from the years 1922-2021. Audio features were generalized characteristics about the song, such as energy and loudness. </a:t>
            </a:r>
            <a:endParaRPr sz="1800" dirty="0"/>
          </a:p>
        </p:txBody>
      </p:sp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579" name="Google Shape;579;p20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Lyrics-based features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Lyrical-based features were scraped from the </a:t>
            </a:r>
            <a:r>
              <a:rPr lang="en-US" sz="1800" i="1" dirty="0" err="1"/>
              <a:t>genius.com</a:t>
            </a:r>
            <a:r>
              <a:rPr lang="en-US" sz="1800" dirty="0"/>
              <a:t> website using the </a:t>
            </a:r>
            <a:r>
              <a:rPr lang="en-US" sz="1800" dirty="0" err="1"/>
              <a:t>LyricsGenius</a:t>
            </a:r>
            <a:r>
              <a:rPr lang="en-US" sz="1800" dirty="0"/>
              <a:t> API for Python. After retrieving the full lyrics for each song, we then performed preprocessing. </a:t>
            </a:r>
          </a:p>
        </p:txBody>
      </p:sp>
      <p:sp>
        <p:nvSpPr>
          <p:cNvPr id="580" name="Google Shape;580;p2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 of Lyrical Data 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246650" y="14609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Convert all strings to lowercase and remove punctuation. 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Tokenize lyrics. 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Remove stop words and all one-letter words. 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Lemmatize remaining words. 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Convert to bag-of-words format. 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Variance threshold feature selection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555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 of Audio Features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246650" y="1525266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Create additional target column taking value 1 for if song was written by The Beatles, 0 if not.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Create separate </a:t>
            </a:r>
            <a:r>
              <a:rPr lang="en-US" dirty="0" err="1"/>
              <a:t>dataframe</a:t>
            </a:r>
            <a:r>
              <a:rPr lang="en-US" dirty="0"/>
              <a:t> of just non-Beatles songs to trim down training set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Drop all songs released outside of 1962-1970. </a:t>
            </a:r>
          </a:p>
          <a:p>
            <a:pPr marL="533400" lvl="0" indent="-457200" algn="l" rtl="0">
              <a:spcBef>
                <a:spcPts val="60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dirty="0"/>
              <a:t>Drop all songs with popularity outside of range 20-70. 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943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DFC7853-8489-D847-9435-3938AF5F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9" y="1345066"/>
            <a:ext cx="5149436" cy="37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Analysis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" name="Google Shape;1089;p48">
            <a:extLst>
              <a:ext uri="{FF2B5EF4-FFF2-40B4-BE49-F238E27FC236}">
                <a16:creationId xmlns:a16="http://schemas.microsoft.com/office/drawing/2014/main" id="{80D28C08-7FFB-B94D-9C5B-E33F277CA1B0}"/>
              </a:ext>
            </a:extLst>
          </p:cNvPr>
          <p:cNvSpPr/>
          <p:nvPr/>
        </p:nvSpPr>
        <p:spPr>
          <a:xfrm>
            <a:off x="1382236" y="2477386"/>
            <a:ext cx="395217" cy="386831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" name="Google Shape;1089;p48">
            <a:extLst>
              <a:ext uri="{FF2B5EF4-FFF2-40B4-BE49-F238E27FC236}">
                <a16:creationId xmlns:a16="http://schemas.microsoft.com/office/drawing/2014/main" id="{B2FF4B00-46BA-B34D-8129-8AD6D749BB19}"/>
              </a:ext>
            </a:extLst>
          </p:cNvPr>
          <p:cNvSpPr/>
          <p:nvPr/>
        </p:nvSpPr>
        <p:spPr>
          <a:xfrm>
            <a:off x="1382236" y="2994034"/>
            <a:ext cx="395217" cy="386831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1089;p48">
            <a:extLst>
              <a:ext uri="{FF2B5EF4-FFF2-40B4-BE49-F238E27FC236}">
                <a16:creationId xmlns:a16="http://schemas.microsoft.com/office/drawing/2014/main" id="{61265651-4CA0-2744-8EA4-B18C891BC0DA}"/>
              </a:ext>
            </a:extLst>
          </p:cNvPr>
          <p:cNvSpPr/>
          <p:nvPr/>
        </p:nvSpPr>
        <p:spPr>
          <a:xfrm>
            <a:off x="1932355" y="2632979"/>
            <a:ext cx="395217" cy="386831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2" name="Google Shape;1223;p48">
            <a:extLst>
              <a:ext uri="{FF2B5EF4-FFF2-40B4-BE49-F238E27FC236}">
                <a16:creationId xmlns:a16="http://schemas.microsoft.com/office/drawing/2014/main" id="{64BD15FD-CF2C-6845-AF57-A8C998532FF7}"/>
              </a:ext>
            </a:extLst>
          </p:cNvPr>
          <p:cNvGrpSpPr/>
          <p:nvPr/>
        </p:nvGrpSpPr>
        <p:grpSpPr>
          <a:xfrm>
            <a:off x="3966906" y="2396772"/>
            <a:ext cx="1041031" cy="984093"/>
            <a:chOff x="2583325" y="2972875"/>
            <a:chExt cx="462850" cy="445750"/>
          </a:xfrm>
        </p:grpSpPr>
        <p:sp>
          <p:nvSpPr>
            <p:cNvPr id="13" name="Google Shape;1224;p48">
              <a:extLst>
                <a:ext uri="{FF2B5EF4-FFF2-40B4-BE49-F238E27FC236}">
                  <a16:creationId xmlns:a16="http://schemas.microsoft.com/office/drawing/2014/main" id="{1B615CBE-8FB2-D146-A64D-E5DB2CCEF15D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1225;p48">
              <a:extLst>
                <a:ext uri="{FF2B5EF4-FFF2-40B4-BE49-F238E27FC236}">
                  <a16:creationId xmlns:a16="http://schemas.microsoft.com/office/drawing/2014/main" id="{C089BCED-1803-6448-A896-36F8351801F8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DEEAF9-5D23-4F41-9859-3156D3383824}"/>
              </a:ext>
            </a:extLst>
          </p:cNvPr>
          <p:cNvCxnSpPr>
            <a:cxnSpLocks/>
          </p:cNvCxnSpPr>
          <p:nvPr/>
        </p:nvCxnSpPr>
        <p:spPr>
          <a:xfrm>
            <a:off x="2626245" y="2923665"/>
            <a:ext cx="1063256" cy="0"/>
          </a:xfrm>
          <a:prstGeom prst="straightConnector1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36598F-83F1-C044-AF34-4BFEF47A3A60}"/>
              </a:ext>
            </a:extLst>
          </p:cNvPr>
          <p:cNvCxnSpPr>
            <a:cxnSpLocks/>
          </p:cNvCxnSpPr>
          <p:nvPr/>
        </p:nvCxnSpPr>
        <p:spPr>
          <a:xfrm flipV="1">
            <a:off x="5241854" y="2558875"/>
            <a:ext cx="1031359" cy="209981"/>
          </a:xfrm>
          <a:prstGeom prst="straightConnector1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79386C-3C45-FD44-8565-E6366C345521}"/>
              </a:ext>
            </a:extLst>
          </p:cNvPr>
          <p:cNvCxnSpPr>
            <a:cxnSpLocks/>
          </p:cNvCxnSpPr>
          <p:nvPr/>
        </p:nvCxnSpPr>
        <p:spPr>
          <a:xfrm>
            <a:off x="5241854" y="2864217"/>
            <a:ext cx="1031359" cy="276724"/>
          </a:xfrm>
          <a:prstGeom prst="straightConnector1">
            <a:avLst/>
          </a:prstGeom>
          <a:ln w="63500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863;p40">
            <a:extLst>
              <a:ext uri="{FF2B5EF4-FFF2-40B4-BE49-F238E27FC236}">
                <a16:creationId xmlns:a16="http://schemas.microsoft.com/office/drawing/2014/main" id="{9641CAC9-8E83-6B4A-802F-A90F0576898B}"/>
              </a:ext>
            </a:extLst>
          </p:cNvPr>
          <p:cNvSpPr txBox="1"/>
          <p:nvPr/>
        </p:nvSpPr>
        <p:spPr>
          <a:xfrm>
            <a:off x="1264285" y="3090094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Songs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" name="Google Shape;863;p40">
            <a:extLst>
              <a:ext uri="{FF2B5EF4-FFF2-40B4-BE49-F238E27FC236}">
                <a16:creationId xmlns:a16="http://schemas.microsoft.com/office/drawing/2014/main" id="{9C3FC86F-7411-1844-ACBA-DD48448D5A89}"/>
              </a:ext>
            </a:extLst>
          </p:cNvPr>
          <p:cNvSpPr txBox="1"/>
          <p:nvPr/>
        </p:nvSpPr>
        <p:spPr>
          <a:xfrm>
            <a:off x="3753299" y="3092899"/>
            <a:ext cx="152031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Trained Classification Model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" name="Google Shape;863;p40">
            <a:extLst>
              <a:ext uri="{FF2B5EF4-FFF2-40B4-BE49-F238E27FC236}">
                <a16:creationId xmlns:a16="http://schemas.microsoft.com/office/drawing/2014/main" id="{3530C006-E27F-574A-9490-2208E827D628}"/>
              </a:ext>
            </a:extLst>
          </p:cNvPr>
          <p:cNvSpPr txBox="1"/>
          <p:nvPr/>
        </p:nvSpPr>
        <p:spPr>
          <a:xfrm>
            <a:off x="6399604" y="2205907"/>
            <a:ext cx="163861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Written by The Beatles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(Class 1)</a:t>
            </a:r>
            <a:endParaRPr sz="1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" name="Google Shape;863;p40">
            <a:extLst>
              <a:ext uri="{FF2B5EF4-FFF2-40B4-BE49-F238E27FC236}">
                <a16:creationId xmlns:a16="http://schemas.microsoft.com/office/drawing/2014/main" id="{85310B14-4B66-C746-8972-DAE16B5E945F}"/>
              </a:ext>
            </a:extLst>
          </p:cNvPr>
          <p:cNvSpPr txBox="1"/>
          <p:nvPr/>
        </p:nvSpPr>
        <p:spPr>
          <a:xfrm>
            <a:off x="6399604" y="3275694"/>
            <a:ext cx="163861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Not written by The Beatles (Class 0)</a:t>
            </a:r>
            <a:endParaRPr sz="1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" name="Google Shape;1089;p48">
            <a:extLst>
              <a:ext uri="{FF2B5EF4-FFF2-40B4-BE49-F238E27FC236}">
                <a16:creationId xmlns:a16="http://schemas.microsoft.com/office/drawing/2014/main" id="{8B515CAD-1DA9-5E4C-9BB8-F3A82FEE8CD9}"/>
              </a:ext>
            </a:extLst>
          </p:cNvPr>
          <p:cNvSpPr/>
          <p:nvPr/>
        </p:nvSpPr>
        <p:spPr>
          <a:xfrm>
            <a:off x="1932354" y="2085776"/>
            <a:ext cx="395217" cy="386831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608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932354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83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evaluate?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246650" y="1620962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2200" dirty="0"/>
              <a:t>Metrics: accuracy, precision, recall, F</a:t>
            </a:r>
            <a:r>
              <a:rPr lang="en-US" sz="2200" baseline="-25000" dirty="0"/>
              <a:t>1</a:t>
            </a:r>
            <a:endParaRPr lang="en-US" sz="2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lang="en-US" sz="2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lang="en-US" sz="2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lang="en-US" sz="2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200" dirty="0"/>
              <a:t>Receiver Operating Characteristic (ROC) Curves and Area Under Curve (AUC)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200" b="1" dirty="0"/>
              <a:t>Most important? </a:t>
            </a:r>
            <a:r>
              <a:rPr lang="en-US" sz="2200" dirty="0"/>
              <a:t>Accuracy and recall</a:t>
            </a:r>
            <a:endParaRPr lang="en-US" sz="2200" b="1"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B7EEE-3D1D-1E4D-B9BE-5F2BD440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48" y="2122781"/>
            <a:ext cx="2648323" cy="65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D0F1C5-57ED-7048-A372-652E3351C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650" y="2638043"/>
            <a:ext cx="3601797" cy="541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C6AE5-ADA9-B243-A411-07B429E3A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97" y="2259887"/>
            <a:ext cx="1717369" cy="429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98FAE-3D52-0649-9258-4CE863C8E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221" y="2617984"/>
            <a:ext cx="3243593" cy="5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4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Why classify Beatles songs? 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2666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Results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6" name="Google Shape;1540;p49">
            <a:extLst>
              <a:ext uri="{FF2B5EF4-FFF2-40B4-BE49-F238E27FC236}">
                <a16:creationId xmlns:a16="http://schemas.microsoft.com/office/drawing/2014/main" id="{483CE9B9-1696-904E-A217-6F61F3A9DB4E}"/>
              </a:ext>
            </a:extLst>
          </p:cNvPr>
          <p:cNvGrpSpPr/>
          <p:nvPr/>
        </p:nvGrpSpPr>
        <p:grpSpPr>
          <a:xfrm>
            <a:off x="1881970" y="1983526"/>
            <a:ext cx="2594344" cy="2706669"/>
            <a:chOff x="5926265" y="4424051"/>
            <a:chExt cx="720246" cy="720181"/>
          </a:xfrm>
        </p:grpSpPr>
        <p:sp>
          <p:nvSpPr>
            <p:cNvPr id="17" name="Google Shape;1541;p49">
              <a:extLst>
                <a:ext uri="{FF2B5EF4-FFF2-40B4-BE49-F238E27FC236}">
                  <a16:creationId xmlns:a16="http://schemas.microsoft.com/office/drawing/2014/main" id="{1EB68252-E787-7049-8931-61430F79E90F}"/>
                </a:ext>
              </a:extLst>
            </p:cNvPr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542;p49">
              <a:extLst>
                <a:ext uri="{FF2B5EF4-FFF2-40B4-BE49-F238E27FC236}">
                  <a16:creationId xmlns:a16="http://schemas.microsoft.com/office/drawing/2014/main" id="{78DEEE6A-F98A-F148-BFCA-0DCDFF7A54EF}"/>
                </a:ext>
              </a:extLst>
            </p:cNvPr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543;p49">
              <a:extLst>
                <a:ext uri="{FF2B5EF4-FFF2-40B4-BE49-F238E27FC236}">
                  <a16:creationId xmlns:a16="http://schemas.microsoft.com/office/drawing/2014/main" id="{EE445CD0-C48D-E948-A083-9A2E8DE4C837}"/>
                </a:ext>
              </a:extLst>
            </p:cNvPr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544;p49">
              <a:extLst>
                <a:ext uri="{FF2B5EF4-FFF2-40B4-BE49-F238E27FC236}">
                  <a16:creationId xmlns:a16="http://schemas.microsoft.com/office/drawing/2014/main" id="{02EC564D-9ED4-2B4C-AC38-006A3CC03E8B}"/>
                </a:ext>
              </a:extLst>
            </p:cNvPr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" name="Google Shape;1540;p49">
            <a:extLst>
              <a:ext uri="{FF2B5EF4-FFF2-40B4-BE49-F238E27FC236}">
                <a16:creationId xmlns:a16="http://schemas.microsoft.com/office/drawing/2014/main" id="{6439E6FB-6262-A547-B80B-DD4F9385DF6A}"/>
              </a:ext>
            </a:extLst>
          </p:cNvPr>
          <p:cNvGrpSpPr/>
          <p:nvPr/>
        </p:nvGrpSpPr>
        <p:grpSpPr>
          <a:xfrm>
            <a:off x="5082358" y="1967025"/>
            <a:ext cx="2594344" cy="2706669"/>
            <a:chOff x="5926265" y="4424051"/>
            <a:chExt cx="720246" cy="720181"/>
          </a:xfrm>
        </p:grpSpPr>
        <p:sp>
          <p:nvSpPr>
            <p:cNvPr id="23" name="Google Shape;1541;p49">
              <a:extLst>
                <a:ext uri="{FF2B5EF4-FFF2-40B4-BE49-F238E27FC236}">
                  <a16:creationId xmlns:a16="http://schemas.microsoft.com/office/drawing/2014/main" id="{D23D952D-DB27-F744-A7AC-45FC32C26AF9}"/>
                </a:ext>
              </a:extLst>
            </p:cNvPr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542;p49">
              <a:extLst>
                <a:ext uri="{FF2B5EF4-FFF2-40B4-BE49-F238E27FC236}">
                  <a16:creationId xmlns:a16="http://schemas.microsoft.com/office/drawing/2014/main" id="{317C49FA-ABF5-F44A-B2E4-E907343C6247}"/>
                </a:ext>
              </a:extLst>
            </p:cNvPr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543;p49">
              <a:extLst>
                <a:ext uri="{FF2B5EF4-FFF2-40B4-BE49-F238E27FC236}">
                  <a16:creationId xmlns:a16="http://schemas.microsoft.com/office/drawing/2014/main" id="{049AD290-A4A7-CE48-AC80-015E412977D9}"/>
                </a:ext>
              </a:extLst>
            </p:cNvPr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544;p49">
              <a:extLst>
                <a:ext uri="{FF2B5EF4-FFF2-40B4-BE49-F238E27FC236}">
                  <a16:creationId xmlns:a16="http://schemas.microsoft.com/office/drawing/2014/main" id="{9D3EEDE5-20C4-C547-A20F-CB03FBA07F54}"/>
                </a:ext>
              </a:extLst>
            </p:cNvPr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863;p40">
            <a:extLst>
              <a:ext uri="{FF2B5EF4-FFF2-40B4-BE49-F238E27FC236}">
                <a16:creationId xmlns:a16="http://schemas.microsoft.com/office/drawing/2014/main" id="{8E5DD307-D374-884F-83C6-9FB7FA13612A}"/>
              </a:ext>
            </a:extLst>
          </p:cNvPr>
          <p:cNvSpPr txBox="1"/>
          <p:nvPr/>
        </p:nvSpPr>
        <p:spPr>
          <a:xfrm>
            <a:off x="1930386" y="2299978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241</a:t>
            </a:r>
            <a:endParaRPr sz="18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" name="Google Shape;863;p40">
            <a:extLst>
              <a:ext uri="{FF2B5EF4-FFF2-40B4-BE49-F238E27FC236}">
                <a16:creationId xmlns:a16="http://schemas.microsoft.com/office/drawing/2014/main" id="{AE015820-5BB3-3948-AA9F-A21A3EA93BD8}"/>
              </a:ext>
            </a:extLst>
          </p:cNvPr>
          <p:cNvSpPr txBox="1"/>
          <p:nvPr/>
        </p:nvSpPr>
        <p:spPr>
          <a:xfrm>
            <a:off x="3191862" y="2284028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9</a:t>
            </a:r>
            <a:endParaRPr sz="18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" name="Google Shape;863;p40">
            <a:extLst>
              <a:ext uri="{FF2B5EF4-FFF2-40B4-BE49-F238E27FC236}">
                <a16:creationId xmlns:a16="http://schemas.microsoft.com/office/drawing/2014/main" id="{0737D615-3470-514B-9FA5-189B5577AAE9}"/>
              </a:ext>
            </a:extLst>
          </p:cNvPr>
          <p:cNvSpPr txBox="1"/>
          <p:nvPr/>
        </p:nvSpPr>
        <p:spPr>
          <a:xfrm>
            <a:off x="1934773" y="3586727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19</a:t>
            </a:r>
            <a:endParaRPr sz="18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" name="Google Shape;863;p40">
            <a:extLst>
              <a:ext uri="{FF2B5EF4-FFF2-40B4-BE49-F238E27FC236}">
                <a16:creationId xmlns:a16="http://schemas.microsoft.com/office/drawing/2014/main" id="{C1D4B78E-960C-0144-9DEC-25E2AA6A470A}"/>
              </a:ext>
            </a:extLst>
          </p:cNvPr>
          <p:cNvSpPr txBox="1"/>
          <p:nvPr/>
        </p:nvSpPr>
        <p:spPr>
          <a:xfrm>
            <a:off x="3191862" y="3580588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75</a:t>
            </a:r>
            <a:endParaRPr sz="18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" name="Google Shape;863;p40">
            <a:extLst>
              <a:ext uri="{FF2B5EF4-FFF2-40B4-BE49-F238E27FC236}">
                <a16:creationId xmlns:a16="http://schemas.microsoft.com/office/drawing/2014/main" id="{4FB350A8-612A-5445-9B9D-12C4E07DAA70}"/>
              </a:ext>
            </a:extLst>
          </p:cNvPr>
          <p:cNvSpPr txBox="1"/>
          <p:nvPr/>
        </p:nvSpPr>
        <p:spPr>
          <a:xfrm rot="16200000">
            <a:off x="685360" y="3093256"/>
            <a:ext cx="1309870" cy="52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Actual Label</a:t>
            </a:r>
            <a:endParaRPr sz="12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" name="Google Shape;863;p40">
            <a:extLst>
              <a:ext uri="{FF2B5EF4-FFF2-40B4-BE49-F238E27FC236}">
                <a16:creationId xmlns:a16="http://schemas.microsoft.com/office/drawing/2014/main" id="{D4398517-2D08-D542-9DCB-48AF6B94A3C3}"/>
              </a:ext>
            </a:extLst>
          </p:cNvPr>
          <p:cNvSpPr txBox="1"/>
          <p:nvPr/>
        </p:nvSpPr>
        <p:spPr>
          <a:xfrm rot="16200000">
            <a:off x="3861542" y="3039771"/>
            <a:ext cx="1309870" cy="52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Actual Label</a:t>
            </a:r>
            <a:endParaRPr sz="12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" name="Google Shape;863;p40">
            <a:extLst>
              <a:ext uri="{FF2B5EF4-FFF2-40B4-BE49-F238E27FC236}">
                <a16:creationId xmlns:a16="http://schemas.microsoft.com/office/drawing/2014/main" id="{80176C64-7D98-1B44-994E-0BB38BB28999}"/>
              </a:ext>
            </a:extLst>
          </p:cNvPr>
          <p:cNvSpPr txBox="1"/>
          <p:nvPr/>
        </p:nvSpPr>
        <p:spPr>
          <a:xfrm rot="16200000">
            <a:off x="980241" y="2439835"/>
            <a:ext cx="1309870" cy="52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" name="Google Shape;863;p40">
            <a:extLst>
              <a:ext uri="{FF2B5EF4-FFF2-40B4-BE49-F238E27FC236}">
                <a16:creationId xmlns:a16="http://schemas.microsoft.com/office/drawing/2014/main" id="{3471195D-91DA-D34C-96D1-2812ED8F55B1}"/>
              </a:ext>
            </a:extLst>
          </p:cNvPr>
          <p:cNvSpPr txBox="1"/>
          <p:nvPr/>
        </p:nvSpPr>
        <p:spPr>
          <a:xfrm rot="16200000">
            <a:off x="980240" y="3817053"/>
            <a:ext cx="1309870" cy="52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</a:p>
        </p:txBody>
      </p:sp>
      <p:sp>
        <p:nvSpPr>
          <p:cNvPr id="38" name="Google Shape;863;p40">
            <a:extLst>
              <a:ext uri="{FF2B5EF4-FFF2-40B4-BE49-F238E27FC236}">
                <a16:creationId xmlns:a16="http://schemas.microsoft.com/office/drawing/2014/main" id="{9CCA0FD1-6061-2144-BE86-21F41F664520}"/>
              </a:ext>
            </a:extLst>
          </p:cNvPr>
          <p:cNvSpPr txBox="1"/>
          <p:nvPr/>
        </p:nvSpPr>
        <p:spPr>
          <a:xfrm rot="16200000">
            <a:off x="4162971" y="2430808"/>
            <a:ext cx="1309870" cy="52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" name="Google Shape;863;p40">
            <a:extLst>
              <a:ext uri="{FF2B5EF4-FFF2-40B4-BE49-F238E27FC236}">
                <a16:creationId xmlns:a16="http://schemas.microsoft.com/office/drawing/2014/main" id="{706177F2-7F1C-174D-A6E3-9DCE3A7D4CFC}"/>
              </a:ext>
            </a:extLst>
          </p:cNvPr>
          <p:cNvSpPr txBox="1"/>
          <p:nvPr/>
        </p:nvSpPr>
        <p:spPr>
          <a:xfrm rot="16200000">
            <a:off x="4162971" y="3756360"/>
            <a:ext cx="1309870" cy="52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</a:p>
        </p:txBody>
      </p:sp>
      <p:sp>
        <p:nvSpPr>
          <p:cNvPr id="40" name="Google Shape;863;p40">
            <a:extLst>
              <a:ext uri="{FF2B5EF4-FFF2-40B4-BE49-F238E27FC236}">
                <a16:creationId xmlns:a16="http://schemas.microsoft.com/office/drawing/2014/main" id="{55AD004A-A4C5-1743-99D9-81ACAFCFFD2E}"/>
              </a:ext>
            </a:extLst>
          </p:cNvPr>
          <p:cNvSpPr txBox="1"/>
          <p:nvPr/>
        </p:nvSpPr>
        <p:spPr>
          <a:xfrm>
            <a:off x="2447434" y="4530043"/>
            <a:ext cx="1472605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Predicted Label</a:t>
            </a:r>
            <a:endParaRPr sz="12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" name="Google Shape;863;p40">
            <a:extLst>
              <a:ext uri="{FF2B5EF4-FFF2-40B4-BE49-F238E27FC236}">
                <a16:creationId xmlns:a16="http://schemas.microsoft.com/office/drawing/2014/main" id="{EB7BEDB3-5625-F14B-99BA-51FBCEDDFCEF}"/>
              </a:ext>
            </a:extLst>
          </p:cNvPr>
          <p:cNvSpPr txBox="1"/>
          <p:nvPr/>
        </p:nvSpPr>
        <p:spPr>
          <a:xfrm>
            <a:off x="1918281" y="4416833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" name="Google Shape;863;p40">
            <a:extLst>
              <a:ext uri="{FF2B5EF4-FFF2-40B4-BE49-F238E27FC236}">
                <a16:creationId xmlns:a16="http://schemas.microsoft.com/office/drawing/2014/main" id="{844ED4F5-0C0B-B749-88FB-6CC34DE8FA3C}"/>
              </a:ext>
            </a:extLst>
          </p:cNvPr>
          <p:cNvSpPr txBox="1"/>
          <p:nvPr/>
        </p:nvSpPr>
        <p:spPr>
          <a:xfrm>
            <a:off x="3220862" y="4413763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" name="Google Shape;863;p40">
            <a:extLst>
              <a:ext uri="{FF2B5EF4-FFF2-40B4-BE49-F238E27FC236}">
                <a16:creationId xmlns:a16="http://schemas.microsoft.com/office/drawing/2014/main" id="{B64EC844-A0CD-ED47-82D2-6D22D905700D}"/>
              </a:ext>
            </a:extLst>
          </p:cNvPr>
          <p:cNvSpPr txBox="1"/>
          <p:nvPr/>
        </p:nvSpPr>
        <p:spPr>
          <a:xfrm>
            <a:off x="5680504" y="4537584"/>
            <a:ext cx="1472605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Predicted Label</a:t>
            </a:r>
            <a:endParaRPr sz="12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" name="Google Shape;863;p40">
            <a:extLst>
              <a:ext uri="{FF2B5EF4-FFF2-40B4-BE49-F238E27FC236}">
                <a16:creationId xmlns:a16="http://schemas.microsoft.com/office/drawing/2014/main" id="{F1F388F8-4C92-824F-A315-2CD2157A5ADE}"/>
              </a:ext>
            </a:extLst>
          </p:cNvPr>
          <p:cNvSpPr txBox="1"/>
          <p:nvPr/>
        </p:nvSpPr>
        <p:spPr>
          <a:xfrm>
            <a:off x="5152583" y="4400332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" name="Google Shape;863;p40">
            <a:extLst>
              <a:ext uri="{FF2B5EF4-FFF2-40B4-BE49-F238E27FC236}">
                <a16:creationId xmlns:a16="http://schemas.microsoft.com/office/drawing/2014/main" id="{BF6A3F2D-87C9-1944-9D4A-37D85AD699AC}"/>
              </a:ext>
            </a:extLst>
          </p:cNvPr>
          <p:cNvSpPr txBox="1"/>
          <p:nvPr/>
        </p:nvSpPr>
        <p:spPr>
          <a:xfrm>
            <a:off x="6455164" y="4397262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1600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" name="Google Shape;863;p40">
            <a:extLst>
              <a:ext uri="{FF2B5EF4-FFF2-40B4-BE49-F238E27FC236}">
                <a16:creationId xmlns:a16="http://schemas.microsoft.com/office/drawing/2014/main" id="{61B22DF7-3E38-584E-8C28-BA34A3DAC71C}"/>
              </a:ext>
            </a:extLst>
          </p:cNvPr>
          <p:cNvSpPr txBox="1"/>
          <p:nvPr/>
        </p:nvSpPr>
        <p:spPr>
          <a:xfrm>
            <a:off x="5130774" y="2284028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232</a:t>
            </a:r>
            <a:endParaRPr sz="18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" name="Google Shape;863;p40">
            <a:extLst>
              <a:ext uri="{FF2B5EF4-FFF2-40B4-BE49-F238E27FC236}">
                <a16:creationId xmlns:a16="http://schemas.microsoft.com/office/drawing/2014/main" id="{BF4540D9-C114-A447-B0D3-944AADA93B94}"/>
              </a:ext>
            </a:extLst>
          </p:cNvPr>
          <p:cNvSpPr txBox="1"/>
          <p:nvPr/>
        </p:nvSpPr>
        <p:spPr>
          <a:xfrm>
            <a:off x="6392250" y="2286189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18</a:t>
            </a:r>
            <a:endParaRPr sz="18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" name="Google Shape;863;p40">
            <a:extLst>
              <a:ext uri="{FF2B5EF4-FFF2-40B4-BE49-F238E27FC236}">
                <a16:creationId xmlns:a16="http://schemas.microsoft.com/office/drawing/2014/main" id="{F1CFA0A3-2B0D-6049-B973-C0C319FAA2FC}"/>
              </a:ext>
            </a:extLst>
          </p:cNvPr>
          <p:cNvSpPr txBox="1"/>
          <p:nvPr/>
        </p:nvSpPr>
        <p:spPr>
          <a:xfrm>
            <a:off x="5130774" y="3552012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42</a:t>
            </a:r>
            <a:endParaRPr sz="18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" name="Google Shape;863;p40">
            <a:extLst>
              <a:ext uri="{FF2B5EF4-FFF2-40B4-BE49-F238E27FC236}">
                <a16:creationId xmlns:a16="http://schemas.microsoft.com/office/drawing/2014/main" id="{F4CD840D-DDD0-1E4E-A4AC-B5E3EC4333E5}"/>
              </a:ext>
            </a:extLst>
          </p:cNvPr>
          <p:cNvSpPr txBox="1"/>
          <p:nvPr/>
        </p:nvSpPr>
        <p:spPr>
          <a:xfrm>
            <a:off x="6417174" y="3535786"/>
            <a:ext cx="1265651" cy="54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Barlow"/>
                <a:ea typeface="Barlow"/>
                <a:cs typeface="Barlow"/>
                <a:sym typeface="Barlow"/>
              </a:rPr>
              <a:t>52</a:t>
            </a:r>
            <a:endParaRPr sz="1800" dirty="0">
              <a:solidFill>
                <a:schemeClr val="bg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" name="Google Shape;863;p40">
            <a:extLst>
              <a:ext uri="{FF2B5EF4-FFF2-40B4-BE49-F238E27FC236}">
                <a16:creationId xmlns:a16="http://schemas.microsoft.com/office/drawing/2014/main" id="{B2652D05-30B9-BB40-B836-D3356672B9F1}"/>
              </a:ext>
            </a:extLst>
          </p:cNvPr>
          <p:cNvSpPr txBox="1"/>
          <p:nvPr/>
        </p:nvSpPr>
        <p:spPr>
          <a:xfrm>
            <a:off x="750093" y="1185567"/>
            <a:ext cx="3473498" cy="96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Logistic Regression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Accuracy: 91.9%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Recall: 79.8%</a:t>
            </a:r>
          </a:p>
        </p:txBody>
      </p:sp>
      <p:sp>
        <p:nvSpPr>
          <p:cNvPr id="52" name="Google Shape;863;p40">
            <a:extLst>
              <a:ext uri="{FF2B5EF4-FFF2-40B4-BE49-F238E27FC236}">
                <a16:creationId xmlns:a16="http://schemas.microsoft.com/office/drawing/2014/main" id="{29F3217B-CA9D-DA4E-87FB-0F17281C7BB0}"/>
              </a:ext>
            </a:extLst>
          </p:cNvPr>
          <p:cNvSpPr txBox="1"/>
          <p:nvPr/>
        </p:nvSpPr>
        <p:spPr>
          <a:xfrm>
            <a:off x="5539995" y="1185567"/>
            <a:ext cx="3473498" cy="96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Naïve Bayes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Accuracy: 82.6%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"/>
                <a:ea typeface="Barlow"/>
                <a:cs typeface="Barlow"/>
                <a:sym typeface="Barlow"/>
              </a:rPr>
              <a:t>Recall: 55.3%</a:t>
            </a:r>
          </a:p>
        </p:txBody>
      </p:sp>
    </p:spTree>
    <p:extLst>
      <p:ext uri="{BB962C8B-B14F-4D97-AF65-F5344CB8AC3E}">
        <p14:creationId xmlns:p14="http://schemas.microsoft.com/office/powerpoint/2010/main" val="192029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Results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3F6083-8039-BB41-81AD-D09ABED71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0" y="2257283"/>
            <a:ext cx="8461722" cy="2147482"/>
          </a:xfrm>
          <a:prstGeom prst="rect">
            <a:avLst/>
          </a:prstGeom>
        </p:spPr>
      </p:pic>
      <p:sp>
        <p:nvSpPr>
          <p:cNvPr id="15" name="Google Shape;863;p40">
            <a:extLst>
              <a:ext uri="{FF2B5EF4-FFF2-40B4-BE49-F238E27FC236}">
                <a16:creationId xmlns:a16="http://schemas.microsoft.com/office/drawing/2014/main" id="{17164FD4-C4D0-D844-B0C6-B1EE653D48CB}"/>
              </a:ext>
            </a:extLst>
          </p:cNvPr>
          <p:cNvSpPr txBox="1"/>
          <p:nvPr/>
        </p:nvSpPr>
        <p:spPr>
          <a:xfrm>
            <a:off x="1607441" y="1565753"/>
            <a:ext cx="656904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Receiver Operating Characteristic Curves for Classifiers across Feature Sets</a:t>
            </a:r>
            <a:endParaRPr sz="1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26115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Analysis Results</a:t>
            </a:r>
            <a:endParaRPr dirty="0"/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06C97-3BF5-E74A-AF0C-454C3A8A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4" y="2017134"/>
            <a:ext cx="8490346" cy="2462066"/>
          </a:xfrm>
          <a:prstGeom prst="rect">
            <a:avLst/>
          </a:prstGeom>
        </p:spPr>
      </p:pic>
      <p:sp>
        <p:nvSpPr>
          <p:cNvPr id="8" name="Google Shape;863;p40">
            <a:extLst>
              <a:ext uri="{FF2B5EF4-FFF2-40B4-BE49-F238E27FC236}">
                <a16:creationId xmlns:a16="http://schemas.microsoft.com/office/drawing/2014/main" id="{9FAE0549-BE98-E44D-8E4F-E064BEB63D3C}"/>
              </a:ext>
            </a:extLst>
          </p:cNvPr>
          <p:cNvSpPr txBox="1"/>
          <p:nvPr/>
        </p:nvSpPr>
        <p:spPr>
          <a:xfrm>
            <a:off x="1905740" y="1483734"/>
            <a:ext cx="598617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Top Most Important Features for Classification across Feature Sets</a:t>
            </a:r>
            <a:endParaRPr sz="1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25445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Conclusions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246650" y="1620962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2200" dirty="0"/>
              <a:t>Lyrical-based features are generally more predictive of authorship than audio-based features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200" dirty="0"/>
              <a:t>A combination of lyrical and audio features produced the best classification results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200" dirty="0"/>
              <a:t>Of audio features, songs by The Beatles were generally less acoustic and more energetic than other songs. 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201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5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70" name="Google Shape;770;p35"/>
          <p:cNvSpPr txBox="1">
            <a:spLocks noGrp="1"/>
          </p:cNvSpPr>
          <p:nvPr>
            <p:ph type="ctrTitle" idx="4294967295"/>
          </p:nvPr>
        </p:nvSpPr>
        <p:spPr>
          <a:xfrm>
            <a:off x="4201550" y="1202463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Thanks!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71" name="Google Shape;771;p35"/>
          <p:cNvSpPr txBox="1">
            <a:spLocks noGrp="1"/>
          </p:cNvSpPr>
          <p:nvPr>
            <p:ph type="subTitle" idx="4294967295"/>
          </p:nvPr>
        </p:nvSpPr>
        <p:spPr>
          <a:xfrm>
            <a:off x="4201550" y="2063638"/>
            <a:ext cx="4288800" cy="18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Any questions?</a:t>
            </a:r>
            <a:endParaRPr dirty="0"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772" name="Google Shape;772;p35"/>
          <p:cNvPicPr preferRelativeResize="0"/>
          <p:nvPr/>
        </p:nvPicPr>
        <p:blipFill rotWithShape="1">
          <a:blip r:embed="rId3">
            <a:alphaModFix/>
          </a:blip>
          <a:srcRect r="62099"/>
          <a:stretch/>
        </p:blipFill>
        <p:spPr>
          <a:xfrm>
            <a:off x="648603" y="0"/>
            <a:ext cx="2920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308459-71B8-9B4C-B23C-3F7C6CE99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2" y="0"/>
            <a:ext cx="371049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body" idx="1"/>
          </p:nvPr>
        </p:nvSpPr>
        <p:spPr>
          <a:xfrm>
            <a:off x="1869128" y="437186"/>
            <a:ext cx="5045400" cy="38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000" dirty="0"/>
              <a:t>You know the reason The Beatles made it so big? 'I </a:t>
            </a:r>
            <a:r>
              <a:rPr lang="en-US" sz="3000" dirty="0" err="1"/>
              <a:t>Wanna</a:t>
            </a:r>
            <a:r>
              <a:rPr lang="en-US" sz="3000" dirty="0"/>
              <a:t> Hold Your Hand.' First single. Fucking brilliant. Perhaps the most fucking brilliant song ever written. Because they nailed it. That's what everyone wants. </a:t>
            </a:r>
          </a:p>
          <a:p>
            <a:pPr marL="0" lvl="0" indent="0" algn="r">
              <a:buNone/>
            </a:pPr>
            <a:r>
              <a:rPr lang="en-US" sz="3000" dirty="0"/>
              <a:t>		</a:t>
            </a:r>
            <a:r>
              <a:rPr lang="en-US" sz="1600" dirty="0"/>
              <a:t>- David </a:t>
            </a:r>
            <a:r>
              <a:rPr lang="en-US" sz="1600" dirty="0" err="1"/>
              <a:t>Levithan</a:t>
            </a:r>
            <a:r>
              <a:rPr lang="en-US" sz="1600" dirty="0"/>
              <a:t>, Nick &amp; Norah’s Infinite Playlist</a:t>
            </a:r>
            <a:endParaRPr sz="1600" dirty="0"/>
          </a:p>
        </p:txBody>
      </p:sp>
      <p:sp>
        <p:nvSpPr>
          <p:cNvPr id="545" name="Google Shape;545;p1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9"/>
          <p:cNvSpPr txBox="1">
            <a:spLocks noGrp="1"/>
          </p:cNvSpPr>
          <p:nvPr>
            <p:ph type="ctrTitle" idx="4294967295"/>
          </p:nvPr>
        </p:nvSpPr>
        <p:spPr>
          <a:xfrm>
            <a:off x="1255900" y="1267824"/>
            <a:ext cx="3788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</a:rPr>
              <a:t>The Beatles have accomplished what no other band had before. 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558" name="Google Shape;558;p19"/>
          <p:cNvSpPr txBox="1">
            <a:spLocks noGrp="1"/>
          </p:cNvSpPr>
          <p:nvPr>
            <p:ph type="subTitle" idx="4294967295"/>
          </p:nvPr>
        </p:nvSpPr>
        <p:spPr>
          <a:xfrm>
            <a:off x="1255900" y="2571750"/>
            <a:ext cx="3788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dirty="0"/>
              <a:t>In addition to holding the No. 1 USA single with “Can’t Buy Me Love”, the Beatles also held the No. 2 slot and the No. 3 slot. In fact, Beatles songs occupied the top five positions on the charts.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59" name="Google Shape;559;p19"/>
          <p:cNvSpPr/>
          <p:nvPr/>
        </p:nvSpPr>
        <p:spPr>
          <a:xfrm>
            <a:off x="7143443" y="3303311"/>
            <a:ext cx="312610" cy="2984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19"/>
          <p:cNvGrpSpPr/>
          <p:nvPr/>
        </p:nvGrpSpPr>
        <p:grpSpPr>
          <a:xfrm>
            <a:off x="6786438" y="1484073"/>
            <a:ext cx="1339230" cy="1339557"/>
            <a:chOff x="6654650" y="3665275"/>
            <a:chExt cx="409100" cy="409125"/>
          </a:xfrm>
        </p:grpSpPr>
        <p:sp>
          <p:nvSpPr>
            <p:cNvPr id="561" name="Google Shape;56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19"/>
          <p:cNvSpPr/>
          <p:nvPr/>
        </p:nvSpPr>
        <p:spPr>
          <a:xfrm rot="2466730">
            <a:off x="5564068" y="1886788"/>
            <a:ext cx="434316" cy="4146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9"/>
          <p:cNvSpPr/>
          <p:nvPr/>
        </p:nvSpPr>
        <p:spPr>
          <a:xfrm rot="-1609361">
            <a:off x="6199245" y="2147725"/>
            <a:ext cx="312542" cy="298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9"/>
          <p:cNvSpPr/>
          <p:nvPr/>
        </p:nvSpPr>
        <p:spPr>
          <a:xfrm rot="2926229">
            <a:off x="8094370" y="2384149"/>
            <a:ext cx="234084" cy="22351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9"/>
          <p:cNvSpPr/>
          <p:nvPr/>
        </p:nvSpPr>
        <p:spPr>
          <a:xfrm rot="-1609084">
            <a:off x="7120324" y="886921"/>
            <a:ext cx="210884" cy="20135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8" name="Google Shape;1089;p48">
            <a:extLst>
              <a:ext uri="{FF2B5EF4-FFF2-40B4-BE49-F238E27FC236}">
                <a16:creationId xmlns:a16="http://schemas.microsoft.com/office/drawing/2014/main" id="{BBEE5791-FF7A-0441-B8D8-334BFCE21996}"/>
              </a:ext>
            </a:extLst>
          </p:cNvPr>
          <p:cNvSpPr/>
          <p:nvPr/>
        </p:nvSpPr>
        <p:spPr>
          <a:xfrm>
            <a:off x="5616684" y="2824605"/>
            <a:ext cx="738832" cy="78480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03B163-1040-6842-B0AF-B8ABC373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04" y="313277"/>
            <a:ext cx="2891327" cy="39355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"/>
          <p:cNvSpPr txBox="1">
            <a:spLocks noGrp="1"/>
          </p:cNvSpPr>
          <p:nvPr>
            <p:ph type="ctrTitle" idx="4294967295"/>
          </p:nvPr>
        </p:nvSpPr>
        <p:spPr>
          <a:xfrm>
            <a:off x="1179984" y="2124300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600" dirty="0"/>
              <a:t>What exactly fueled the Beatles’ meteoric rise to fame?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Is there an intrinsic quality in their music that predisposes it to greatness?</a:t>
            </a:r>
            <a:endParaRPr sz="3600" dirty="0"/>
          </a:p>
        </p:txBody>
      </p:sp>
      <p:sp>
        <p:nvSpPr>
          <p:cNvPr id="662" name="Google Shape;662;p28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project</a:t>
            </a:r>
            <a:endParaRPr dirty="0"/>
          </a:p>
        </p:txBody>
      </p:sp>
      <p:sp>
        <p:nvSpPr>
          <p:cNvPr id="551" name="Google Shape;551;p18"/>
          <p:cNvSpPr txBox="1">
            <a:spLocks noGrp="1"/>
          </p:cNvSpPr>
          <p:nvPr>
            <p:ph type="body" idx="1"/>
          </p:nvPr>
        </p:nvSpPr>
        <p:spPr>
          <a:xfrm>
            <a:off x="1246650" y="1695393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Classification of songs as either written by the Beatles or not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Identification of which features best differentiate the Beatles from other artists</a:t>
            </a:r>
          </a:p>
        </p:txBody>
      </p:sp>
      <p:sp>
        <p:nvSpPr>
          <p:cNvPr id="552" name="Google Shape;552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Approaches</a:t>
            </a:r>
            <a:endParaRPr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Failed project ideas :)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attempted ideas</a:t>
            </a:r>
            <a:endParaRPr dirty="0"/>
          </a:p>
        </p:txBody>
      </p:sp>
      <p:sp>
        <p:nvSpPr>
          <p:cNvPr id="586" name="Google Shape;586;p21"/>
          <p:cNvSpPr txBox="1">
            <a:spLocks noGrp="1"/>
          </p:cNvSpPr>
          <p:nvPr>
            <p:ph type="body" idx="1"/>
          </p:nvPr>
        </p:nvSpPr>
        <p:spPr>
          <a:xfrm>
            <a:off x="1027646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Classification of Billie </a:t>
            </a:r>
            <a:r>
              <a:rPr lang="en" b="1" dirty="0" err="1"/>
              <a:t>Eilish</a:t>
            </a:r>
            <a:r>
              <a:rPr lang="en" b="1" dirty="0"/>
              <a:t> songs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Only ~32 songs released by Billie </a:t>
            </a:r>
            <a:r>
              <a:rPr lang="en-US" sz="1600" dirty="0" err="1"/>
              <a:t>Eilish</a:t>
            </a:r>
            <a:r>
              <a:rPr lang="en-US" sz="1600" dirty="0"/>
              <a:t> from 2016-2021. Classifiers reported 99.99%+ accuracy without actually classifying any songs as Billie </a:t>
            </a:r>
            <a:r>
              <a:rPr lang="en-US" sz="1600" dirty="0" err="1"/>
              <a:t>Eilish</a:t>
            </a:r>
            <a:r>
              <a:rPr lang="en-US" sz="1600" dirty="0"/>
              <a:t>.</a:t>
            </a:r>
          </a:p>
        </p:txBody>
      </p:sp>
      <p:sp>
        <p:nvSpPr>
          <p:cNvPr id="587" name="Google Shape;587;p21"/>
          <p:cNvSpPr txBox="1">
            <a:spLocks noGrp="1"/>
          </p:cNvSpPr>
          <p:nvPr>
            <p:ph type="body" idx="2"/>
          </p:nvPr>
        </p:nvSpPr>
        <p:spPr>
          <a:xfrm>
            <a:off x="3530008" y="1599700"/>
            <a:ext cx="2519916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Classification and Regression of Song Popularity 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/>
              <a:t>Using audio features alone did not produce ideal results—regression outputted negative R</a:t>
            </a:r>
            <a:r>
              <a:rPr lang="en" sz="1600" baseline="30000" dirty="0"/>
              <a:t>2</a:t>
            </a:r>
            <a:r>
              <a:rPr lang="en" sz="1600" dirty="0"/>
              <a:t> values and classification did not perform much better than random guessing.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600" dirty="0"/>
          </a:p>
        </p:txBody>
      </p:sp>
      <p:sp>
        <p:nvSpPr>
          <p:cNvPr id="588" name="Google Shape;588;p21"/>
          <p:cNvSpPr txBox="1">
            <a:spLocks noGrp="1"/>
          </p:cNvSpPr>
          <p:nvPr>
            <p:ph type="body" idx="3"/>
          </p:nvPr>
        </p:nvSpPr>
        <p:spPr>
          <a:xfrm>
            <a:off x="6236368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Time Series Analysis of Song Popularity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Performing the same regression task using data from 2019 to predict popularity in 2020 did not output promising results, nor did using data from 2020 to predict popularity in 2021. </a:t>
            </a:r>
            <a:endParaRPr sz="1600" dirty="0"/>
          </a:p>
        </p:txBody>
      </p:sp>
      <p:sp>
        <p:nvSpPr>
          <p:cNvPr id="589" name="Google Shape;589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932354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354301"/>
      </p:ext>
    </p:extLst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733</Words>
  <Application>Microsoft Macintosh PowerPoint</Application>
  <PresentationFormat>On-screen Show (16:9)</PresentationFormat>
  <Paragraphs>128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Barlow SemiBold</vt:lpstr>
      <vt:lpstr>Calibri</vt:lpstr>
      <vt:lpstr>Arial</vt:lpstr>
      <vt:lpstr>Barlow Light</vt:lpstr>
      <vt:lpstr>Barlow</vt:lpstr>
      <vt:lpstr>Lodovico template</vt:lpstr>
      <vt:lpstr>Classification of Beatles Songs through Audio and Lyrical Feature Analysis</vt:lpstr>
      <vt:lpstr>Motivation</vt:lpstr>
      <vt:lpstr>PowerPoint Presentation</vt:lpstr>
      <vt:lpstr>The Beatles have accomplished what no other band had before. </vt:lpstr>
      <vt:lpstr>What exactly fueled the Beatles’ meteoric rise to fame?   Is there an intrinsic quality in their music that predisposes it to greatness?</vt:lpstr>
      <vt:lpstr>This project</vt:lpstr>
      <vt:lpstr>Initial Approaches</vt:lpstr>
      <vt:lpstr>Other attempted ideas</vt:lpstr>
      <vt:lpstr>Related Work</vt:lpstr>
      <vt:lpstr>PowerPoint Presentation</vt:lpstr>
      <vt:lpstr>Implementation</vt:lpstr>
      <vt:lpstr>General Roadmap</vt:lpstr>
      <vt:lpstr>Data collection</vt:lpstr>
      <vt:lpstr>Data Preprocessing of Lyrical Data </vt:lpstr>
      <vt:lpstr>Cleaning of Audio Features</vt:lpstr>
      <vt:lpstr>Exploratory Data Analysis</vt:lpstr>
      <vt:lpstr>Classification Analysis</vt:lpstr>
      <vt:lpstr>Results</vt:lpstr>
      <vt:lpstr>How to evaluate?</vt:lpstr>
      <vt:lpstr>Classification Results</vt:lpstr>
      <vt:lpstr>Classification Results</vt:lpstr>
      <vt:lpstr>Feature Analysis Results</vt:lpstr>
      <vt:lpstr>Overall 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Beatles Songs through Audio and Lyrical Feature Analysis</dc:title>
  <cp:lastModifiedBy>Christine Deng</cp:lastModifiedBy>
  <cp:revision>25</cp:revision>
  <dcterms:modified xsi:type="dcterms:W3CDTF">2021-05-17T04:52:42Z</dcterms:modified>
</cp:coreProperties>
</file>